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2" r:id="rId1"/>
  </p:sldMasterIdLst>
  <p:sldIdLst>
    <p:sldId id="256" r:id="rId2"/>
    <p:sldId id="275" r:id="rId3"/>
    <p:sldId id="277" r:id="rId4"/>
    <p:sldId id="278" r:id="rId5"/>
    <p:sldId id="284" r:id="rId6"/>
    <p:sldId id="285" r:id="rId7"/>
    <p:sldId id="279" r:id="rId8"/>
    <p:sldId id="280" r:id="rId9"/>
    <p:sldId id="276" r:id="rId10"/>
    <p:sldId id="281" r:id="rId11"/>
    <p:sldId id="282" r:id="rId12"/>
    <p:sldId id="28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06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45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8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42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75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993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507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71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112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4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10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26268-EC51-AA4A-A6AE-9A6C644E7C13}" type="datetimeFigureOut">
              <a:rPr kumimoji="1" lang="zh-CN" altLang="en-US" smtClean="0"/>
              <a:t>2020/12/11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32CB4-5DB0-0844-BC13-C9CD724A21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77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D235430E-CEC4-6A46-BC46-C3062AE6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4" r="789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71DB17-216B-8D46-94AC-1C707FAA47DA}"/>
              </a:ext>
            </a:extLst>
          </p:cNvPr>
          <p:cNvSpPr txBox="1"/>
          <p:nvPr/>
        </p:nvSpPr>
        <p:spPr>
          <a:xfrm>
            <a:off x="7640132" y="4837582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1600" dirty="0">
                <a:latin typeface="Comic Sans MS" panose="030F0902030302020204" pitchFamily="66" charset="0"/>
              </a:rPr>
              <a:t>HUANG</a:t>
            </a:r>
            <a:r>
              <a:rPr kumimoji="1" lang="en" altLang="zh-CN" sz="1600" dirty="0">
                <a:latin typeface="Comic Sans MS" panose="030F0902030302020204" pitchFamily="66" charset="0"/>
              </a:rPr>
              <a:t>,</a:t>
            </a:r>
            <a:r>
              <a:rPr kumimoji="1" lang="zh-CN" altLang="en-US" sz="1600" dirty="0">
                <a:latin typeface="Comic Sans MS" panose="030F0902030302020204" pitchFamily="66" charset="0"/>
              </a:rPr>
              <a:t> </a:t>
            </a:r>
            <a:r>
              <a:rPr kumimoji="1" lang="en-US" altLang="zh-CN" sz="1600" dirty="0" err="1">
                <a:latin typeface="Comic Sans MS" panose="030F0902030302020204" pitchFamily="66" charset="0"/>
              </a:rPr>
              <a:t>Hanli</a:t>
            </a:r>
            <a:r>
              <a:rPr kumimoji="1" lang="en" altLang="zh-CN" sz="1600" dirty="0">
                <a:latin typeface="Comic Sans MS" panose="030F0902030302020204" pitchFamily="66" charset="0"/>
              </a:rPr>
              <a:t> </a:t>
            </a:r>
            <a:endParaRPr kumimoji="1" lang="zh-CN" altLang="en-US" sz="1600" dirty="0">
              <a:latin typeface="Comic Sans MS" panose="030F0902030302020204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BC5AD0-3062-0041-82F0-6F1708F105DB}"/>
              </a:ext>
            </a:extLst>
          </p:cNvPr>
          <p:cNvSpPr txBox="1"/>
          <p:nvPr/>
        </p:nvSpPr>
        <p:spPr>
          <a:xfrm>
            <a:off x="468086" y="2959215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ea typeface="+mj-ea"/>
                <a:cs typeface="+mj-cs"/>
              </a:rPr>
              <a:t>Semi-conductor defect images classification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4220C3-7922-684B-AE9F-CCB93CD0EA04}"/>
              </a:ext>
            </a:extLst>
          </p:cNvPr>
          <p:cNvSpPr txBox="1"/>
          <p:nvPr/>
        </p:nvSpPr>
        <p:spPr>
          <a:xfrm>
            <a:off x="4772416" y="74655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197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电脑的屏幕&#10;&#10;描述已自动生成">
            <a:extLst>
              <a:ext uri="{FF2B5EF4-FFF2-40B4-BE49-F238E27FC236}">
                <a16:creationId xmlns:a16="http://schemas.microsoft.com/office/drawing/2014/main" id="{620D2BEA-9F25-AE4F-B0C5-A77662ED9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704" y="-137741"/>
            <a:ext cx="5886000" cy="3924000"/>
          </a:xfrm>
          <a:prstGeom prst="rect">
            <a:avLst/>
          </a:prstGeom>
        </p:spPr>
      </p:pic>
      <p:pic>
        <p:nvPicPr>
          <p:cNvPr id="10" name="图片 9" descr="电脑的屏幕&#10;&#10;描述已自动生成">
            <a:extLst>
              <a:ext uri="{FF2B5EF4-FFF2-40B4-BE49-F238E27FC236}">
                <a16:creationId xmlns:a16="http://schemas.microsoft.com/office/drawing/2014/main" id="{F751ED57-F4D4-D14A-B415-60E936D46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00" y="-137741"/>
            <a:ext cx="5886000" cy="3924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B16A98-5A66-6F45-9FBE-CB573F35F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76" y="-137741"/>
            <a:ext cx="5886000" cy="3924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0AC93B-6764-7F42-819F-FE04FCFE6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704" y="3112676"/>
            <a:ext cx="5886000" cy="3924000"/>
          </a:xfrm>
          <a:prstGeom prst="rect">
            <a:avLst/>
          </a:prstGeom>
        </p:spPr>
      </p:pic>
      <p:pic>
        <p:nvPicPr>
          <p:cNvPr id="13" name="图片 12" descr="电脑的屏幕&#10;&#10;描述已自动生成">
            <a:extLst>
              <a:ext uri="{FF2B5EF4-FFF2-40B4-BE49-F238E27FC236}">
                <a16:creationId xmlns:a16="http://schemas.microsoft.com/office/drawing/2014/main" id="{F7854851-5947-134B-A0F7-2D221513C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00" y="3112676"/>
            <a:ext cx="5886000" cy="3924000"/>
          </a:xfrm>
          <a:prstGeom prst="rect">
            <a:avLst/>
          </a:prstGeom>
        </p:spPr>
      </p:pic>
      <p:pic>
        <p:nvPicPr>
          <p:cNvPr id="14" name="图片 13" descr="屏幕上有字&#10;&#10;描述已自动生成">
            <a:extLst>
              <a:ext uri="{FF2B5EF4-FFF2-40B4-BE49-F238E27FC236}">
                <a16:creationId xmlns:a16="http://schemas.microsoft.com/office/drawing/2014/main" id="{E11DE5F0-2725-0B43-AAFB-884C6E745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76" y="3112676"/>
            <a:ext cx="5886000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5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, 应用程序&#10;&#10;描述已自动生成">
            <a:extLst>
              <a:ext uri="{FF2B5EF4-FFF2-40B4-BE49-F238E27FC236}">
                <a16:creationId xmlns:a16="http://schemas.microsoft.com/office/drawing/2014/main" id="{57A9CCF8-DC61-C34B-84BB-A4B4D328E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7" y="882869"/>
            <a:ext cx="9374076" cy="53839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9CBABC-5F8C-654B-B2C0-6E4CACFD3224}"/>
              </a:ext>
            </a:extLst>
          </p:cNvPr>
          <p:cNvSpPr txBox="1"/>
          <p:nvPr/>
        </p:nvSpPr>
        <p:spPr>
          <a:xfrm>
            <a:off x="0" y="13117"/>
            <a:ext cx="279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Result on the Kaggle 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86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F24658-FDFF-AD40-BB39-07FE18BC396E}"/>
              </a:ext>
            </a:extLst>
          </p:cNvPr>
          <p:cNvSpPr txBox="1"/>
          <p:nvPr/>
        </p:nvSpPr>
        <p:spPr>
          <a:xfrm>
            <a:off x="430924" y="336331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Conclusion and discussion 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295E85-6062-6342-AC5F-430889D88440}"/>
              </a:ext>
            </a:extLst>
          </p:cNvPr>
          <p:cNvSpPr txBox="1"/>
          <p:nvPr/>
        </p:nvSpPr>
        <p:spPr>
          <a:xfrm>
            <a:off x="2106592" y="1608881"/>
            <a:ext cx="682699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Basic model worked quite well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Weight adjust improved the performance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Grad-CAM explained the prediction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About the batch effect</a:t>
            </a:r>
          </a:p>
          <a:p>
            <a:pPr marL="857250" lvl="1" indent="-400050">
              <a:buFont typeface="+mj-lt"/>
              <a:buAutoNum type="romanUcPeriod"/>
            </a:pPr>
            <a:r>
              <a:rPr kumimoji="1" lang="en-US" altLang="zh-CN" dirty="0"/>
              <a:t>Main difference between batches</a:t>
            </a:r>
          </a:p>
          <a:p>
            <a:pPr marL="857250" lvl="1" indent="-400050">
              <a:buFont typeface="+mj-lt"/>
              <a:buAutoNum type="romanUcPeriod"/>
            </a:pPr>
            <a:endParaRPr kumimoji="1" lang="en-US" altLang="zh-CN" dirty="0"/>
          </a:p>
          <a:p>
            <a:pPr marL="857250" lvl="1" indent="-400050">
              <a:buFont typeface="+mj-lt"/>
              <a:buAutoNum type="romanUcPeriod"/>
            </a:pPr>
            <a:r>
              <a:rPr kumimoji="1" lang="en-US" altLang="zh-CN" dirty="0"/>
              <a:t>Color or gray scale normalization</a:t>
            </a:r>
          </a:p>
          <a:p>
            <a:pPr marL="857250" lvl="1" indent="-400050">
              <a:buFont typeface="+mj-lt"/>
              <a:buAutoNum type="romanUcPeriod"/>
            </a:pPr>
            <a:endParaRPr kumimoji="1" lang="en-US" altLang="zh-CN" dirty="0"/>
          </a:p>
          <a:p>
            <a:pPr marL="857250" lvl="1" indent="-400050">
              <a:buFont typeface="+mj-lt"/>
              <a:buAutoNum type="romanUcPeriod"/>
            </a:pPr>
            <a:r>
              <a:rPr kumimoji="1" lang="en-US" altLang="zh-CN" dirty="0"/>
              <a:t>Add noise or do random brightness or Contrast adjust </a:t>
            </a:r>
          </a:p>
          <a:p>
            <a:pPr marL="800100" lvl="1" indent="-342900">
              <a:buAutoNum type="romanU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91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1F8BD2-1F57-A146-9621-BC30E6E6CB61}"/>
              </a:ext>
            </a:extLst>
          </p:cNvPr>
          <p:cNvSpPr txBox="1"/>
          <p:nvPr/>
        </p:nvSpPr>
        <p:spPr>
          <a:xfrm>
            <a:off x="4747364" y="4910203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mic Sans MS" panose="030F0902030302020204" pitchFamily="66" charset="0"/>
              </a:rPr>
              <a:t>Thanks!</a:t>
            </a:r>
            <a:endParaRPr kumimoji="1" lang="zh-CN" altLang="en-US" sz="2800" dirty="0">
              <a:latin typeface="Comic Sans MS" panose="030F0902030302020204" pitchFamily="66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28C062-5D03-A842-8097-24B0C5CE9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33" y="1800356"/>
            <a:ext cx="381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991FAE-B849-144B-80E8-1263E94D4772}"/>
              </a:ext>
            </a:extLst>
          </p:cNvPr>
          <p:cNvSpPr txBox="1"/>
          <p:nvPr/>
        </p:nvSpPr>
        <p:spPr>
          <a:xfrm>
            <a:off x="2079171" y="1382485"/>
            <a:ext cx="2311851" cy="2801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Methodology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Results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2400" dirty="0">
                <a:latin typeface="Comic Sans MS" panose="030F0902030302020204" pitchFamily="66" charset="0"/>
              </a:rPr>
              <a:t>Conclusion</a:t>
            </a:r>
            <a:endParaRPr kumimoji="1" lang="en" altLang="zh-CN" sz="2400" dirty="0">
              <a:latin typeface="Comic Sans MS" panose="030F0902030302020204" pitchFamily="66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A43183-1310-E24D-8A4D-094090D9EE12}"/>
              </a:ext>
            </a:extLst>
          </p:cNvPr>
          <p:cNvSpPr txBox="1"/>
          <p:nvPr/>
        </p:nvSpPr>
        <p:spPr>
          <a:xfrm>
            <a:off x="533401" y="337457"/>
            <a:ext cx="1677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Comic Sans MS" panose="030F0902030302020204" pitchFamily="66" charset="0"/>
              </a:rPr>
              <a:t>Contents</a:t>
            </a:r>
            <a:endParaRPr kumimoji="1" lang="zh-CN" altLang="en-US" sz="2800" dirty="0"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22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F9B882-9130-3645-B582-D099C6D43D46}"/>
              </a:ext>
            </a:extLst>
          </p:cNvPr>
          <p:cNvSpPr/>
          <p:nvPr/>
        </p:nvSpPr>
        <p:spPr>
          <a:xfrm>
            <a:off x="314113" y="26964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mic Sans MS" panose="030F0902030302020204" pitchFamily="66" charset="0"/>
              </a:rPr>
              <a:t>Introduction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543E5E-E108-494C-A43F-C6E27AF3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016000"/>
            <a:ext cx="12090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20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14CEA5-103B-7844-ACA5-91FB8577DFAC}"/>
              </a:ext>
            </a:extLst>
          </p:cNvPr>
          <p:cNvSpPr/>
          <p:nvPr/>
        </p:nvSpPr>
        <p:spPr>
          <a:xfrm>
            <a:off x="272361" y="25806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mic Sans MS" panose="030F0902030302020204" pitchFamily="66" charset="0"/>
              </a:rPr>
              <a:t>Data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965840B-5AE3-2447-A511-5ED1E2B37D46}"/>
              </a:ext>
            </a:extLst>
          </p:cNvPr>
          <p:cNvGrpSpPr/>
          <p:nvPr/>
        </p:nvGrpSpPr>
        <p:grpSpPr>
          <a:xfrm>
            <a:off x="969988" y="1726323"/>
            <a:ext cx="6092964" cy="4117429"/>
            <a:chOff x="2138219" y="628072"/>
            <a:chExt cx="7897090" cy="5029201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D92E84FD-6153-AE4C-9CCD-ABD02861CC98}"/>
                </a:ext>
              </a:extLst>
            </p:cNvPr>
            <p:cNvSpPr/>
            <p:nvPr/>
          </p:nvSpPr>
          <p:spPr>
            <a:xfrm>
              <a:off x="4941455" y="628072"/>
              <a:ext cx="2309090" cy="11453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34457 images</a:t>
              </a:r>
            </a:p>
            <a:p>
              <a:pPr algn="ctr"/>
              <a:r>
                <a:rPr kumimoji="1" lang="en-US" altLang="zh-CN" sz="1200" dirty="0"/>
                <a:t>27420 Good </a:t>
              </a:r>
            </a:p>
            <a:p>
              <a:pPr algn="ctr"/>
              <a:r>
                <a:rPr kumimoji="1" lang="en-US" altLang="zh-CN" sz="1200" dirty="0"/>
                <a:t>7039 Defect</a:t>
              </a:r>
              <a:endParaRPr kumimoji="1" lang="zh-CN" altLang="en-US" sz="1200" dirty="0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92924CA1-DC07-A249-B79E-86B4E4B6845C}"/>
                </a:ext>
              </a:extLst>
            </p:cNvPr>
            <p:cNvSpPr/>
            <p:nvPr/>
          </p:nvSpPr>
          <p:spPr>
            <a:xfrm>
              <a:off x="2138219" y="2461490"/>
              <a:ext cx="2309090" cy="114530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Training</a:t>
              </a:r>
            </a:p>
            <a:p>
              <a:pPr algn="ctr"/>
              <a:r>
                <a:rPr kumimoji="1" lang="en-US" altLang="zh-CN" sz="1200" dirty="0"/>
                <a:t>24121 Images</a:t>
              </a:r>
              <a:endParaRPr kumimoji="1" lang="zh-CN" altLang="en-US" sz="1200" dirty="0"/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DFDFFFC0-9258-E445-B6E2-AAC097E04722}"/>
                </a:ext>
              </a:extLst>
            </p:cNvPr>
            <p:cNvSpPr/>
            <p:nvPr/>
          </p:nvSpPr>
          <p:spPr>
            <a:xfrm>
              <a:off x="4932219" y="2461490"/>
              <a:ext cx="2309090" cy="114530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Test</a:t>
              </a:r>
            </a:p>
            <a:p>
              <a:pPr algn="ctr"/>
              <a:r>
                <a:rPr kumimoji="1" lang="en-US" altLang="zh-CN" sz="1200" dirty="0"/>
                <a:t>6892 Images</a:t>
              </a:r>
              <a:endParaRPr kumimoji="1" lang="zh-CN" altLang="en-US" sz="1200" dirty="0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B7F8E16E-BB49-9443-A274-3F7574CCFAA4}"/>
                </a:ext>
              </a:extLst>
            </p:cNvPr>
            <p:cNvSpPr/>
            <p:nvPr/>
          </p:nvSpPr>
          <p:spPr>
            <a:xfrm>
              <a:off x="7726219" y="2461489"/>
              <a:ext cx="2309090" cy="11453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Validation</a:t>
              </a:r>
            </a:p>
            <a:p>
              <a:pPr algn="ctr"/>
              <a:r>
                <a:rPr kumimoji="1" lang="en-US" altLang="zh-CN" sz="1200" dirty="0"/>
                <a:t>3444 Images</a:t>
              </a:r>
              <a:endParaRPr kumimoji="1" lang="zh-CN" altLang="en-US" sz="1200" dirty="0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EC10A3BC-1169-5F44-B3D1-762644AF86FF}"/>
                </a:ext>
              </a:extLst>
            </p:cNvPr>
            <p:cNvSpPr/>
            <p:nvPr/>
          </p:nvSpPr>
          <p:spPr>
            <a:xfrm>
              <a:off x="3542729" y="4511963"/>
              <a:ext cx="2309090" cy="114531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Model Training</a:t>
              </a:r>
              <a:endParaRPr kumimoji="1" lang="zh-CN" altLang="en-US" sz="1200" dirty="0"/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9CAE9399-E02E-9843-A0C0-5DA5B79DB621}"/>
                </a:ext>
              </a:extLst>
            </p:cNvPr>
            <p:cNvSpPr/>
            <p:nvPr/>
          </p:nvSpPr>
          <p:spPr>
            <a:xfrm>
              <a:off x="7726219" y="4511964"/>
              <a:ext cx="2309090" cy="11453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/>
                <a:t>Hyper-parameter fine-tune and</a:t>
              </a:r>
            </a:p>
            <a:p>
              <a:pPr algn="ctr"/>
              <a:r>
                <a:rPr kumimoji="1" lang="en-US" altLang="zh-CN" sz="1200" dirty="0"/>
                <a:t>Final validation</a:t>
              </a:r>
              <a:endParaRPr kumimoji="1" lang="zh-CN" altLang="en-US" sz="1200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A6DB637C-96DC-BE41-8849-DF437ED5E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764" y="1687944"/>
              <a:ext cx="1648691" cy="688109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397F68B0-8069-E64B-B2A3-624A911B780F}"/>
                </a:ext>
              </a:extLst>
            </p:cNvPr>
            <p:cNvCxnSpPr>
              <a:cxnSpLocks/>
            </p:cNvCxnSpPr>
            <p:nvPr/>
          </p:nvCxnSpPr>
          <p:spPr>
            <a:xfrm>
              <a:off x="7250545" y="1687944"/>
              <a:ext cx="1630219" cy="658092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731D2431-416F-B64F-A51A-0F600368F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6764" y="1858818"/>
              <a:ext cx="9236" cy="623457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8D68C33B-E5A7-8148-8899-A8F8232F0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7274" y="3728809"/>
              <a:ext cx="9236" cy="623457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DD56C6A5-B93A-6141-AA23-E6C7D2C26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1528" y="3747653"/>
              <a:ext cx="9236" cy="623457"/>
            </a:xfrm>
            <a:prstGeom prst="straightConnector1">
              <a:avLst/>
            </a:prstGeom>
            <a:ln w="1143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8506682-E997-F845-BEA3-059EB5B70F71}"/>
              </a:ext>
            </a:extLst>
          </p:cNvPr>
          <p:cNvSpPr txBox="1"/>
          <p:nvPr/>
        </p:nvSpPr>
        <p:spPr>
          <a:xfrm>
            <a:off x="1239683" y="1823355"/>
            <a:ext cx="289422" cy="57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6678F2F-4E98-2F4B-8C61-B78027BE2F6D}"/>
              </a:ext>
            </a:extLst>
          </p:cNvPr>
          <p:cNvSpPr/>
          <p:nvPr/>
        </p:nvSpPr>
        <p:spPr>
          <a:xfrm>
            <a:off x="9440444" y="2359796"/>
            <a:ext cx="1781568" cy="9376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Kaggle test</a:t>
            </a:r>
          </a:p>
          <a:p>
            <a:pPr algn="ctr"/>
            <a:r>
              <a:rPr kumimoji="1" lang="en-US" altLang="zh-CN" sz="1200" dirty="0"/>
              <a:t>3830 Images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8643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695AE57-6335-A64F-93D9-6AA83F50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951" y="741468"/>
            <a:ext cx="9552097" cy="600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C1EC349-AE92-274E-B54F-9135927DA438}"/>
              </a:ext>
            </a:extLst>
          </p:cNvPr>
          <p:cNvSpPr txBox="1"/>
          <p:nvPr/>
        </p:nvSpPr>
        <p:spPr>
          <a:xfrm>
            <a:off x="126124" y="11561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99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EB769B-770C-3F49-A2A6-CF31A4415E51}"/>
              </a:ext>
            </a:extLst>
          </p:cNvPr>
          <p:cNvSpPr txBox="1"/>
          <p:nvPr/>
        </p:nvSpPr>
        <p:spPr>
          <a:xfrm>
            <a:off x="439838" y="613458"/>
            <a:ext cx="107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B85D51-1CD5-D34A-A2A5-4C5496C7601F}"/>
              </a:ext>
            </a:extLst>
          </p:cNvPr>
          <p:cNvSpPr txBox="1"/>
          <p:nvPr/>
        </p:nvSpPr>
        <p:spPr>
          <a:xfrm>
            <a:off x="2239768" y="1220662"/>
            <a:ext cx="315342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Data augmentation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Randomly rotation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Randomly shifting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Randomly shearing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Randomly flipping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B8AD9A-593E-8043-B93D-BC4D63B5EA99}"/>
              </a:ext>
            </a:extLst>
          </p:cNvPr>
          <p:cNvSpPr txBox="1"/>
          <p:nvPr/>
        </p:nvSpPr>
        <p:spPr>
          <a:xfrm>
            <a:off x="7472855" y="1220662"/>
            <a:ext cx="3135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Weight adjust</a:t>
            </a:r>
            <a:r>
              <a:rPr kumimoji="1" lang="zh-CN" altLang="en-US" sz="2400" dirty="0"/>
              <a:t>：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Defect/Good 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 10/1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786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D300C5C3-DF9D-5447-ACFA-6433A6E4C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776" y="0"/>
            <a:ext cx="3496329" cy="3240000"/>
          </a:xfrm>
          <a:prstGeom prst="rect">
            <a:avLst/>
          </a:prstGeom>
        </p:spPr>
      </p:pic>
      <p:pic>
        <p:nvPicPr>
          <p:cNvPr id="5" name="图片 4" descr="图表, 直方图&#10;&#10;描述已自动生成">
            <a:extLst>
              <a:ext uri="{FF2B5EF4-FFF2-40B4-BE49-F238E27FC236}">
                <a16:creationId xmlns:a16="http://schemas.microsoft.com/office/drawing/2014/main" id="{1E3AC64B-A3FB-4B4D-A55C-2782BF00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93" y="0"/>
            <a:ext cx="3470696" cy="3240000"/>
          </a:xfrm>
          <a:prstGeom prst="rect">
            <a:avLst/>
          </a:prstGeom>
        </p:spPr>
      </p:pic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5C6FD6D1-5330-BE4B-9EF2-8BE13BA6C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776" y="3402048"/>
            <a:ext cx="3496329" cy="324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E343146-B002-BA4C-8816-A8C66DA2A54E}"/>
              </a:ext>
            </a:extLst>
          </p:cNvPr>
          <p:cNvSpPr txBox="1"/>
          <p:nvPr/>
        </p:nvSpPr>
        <p:spPr>
          <a:xfrm>
            <a:off x="178676" y="18918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091EB35C-3381-D74E-8514-C9A7A6A44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259" y="3429000"/>
            <a:ext cx="3496329" cy="32639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7CF92B-B242-AB48-ADA7-6E06390BC558}"/>
              </a:ext>
            </a:extLst>
          </p:cNvPr>
          <p:cNvSpPr txBox="1"/>
          <p:nvPr/>
        </p:nvSpPr>
        <p:spPr>
          <a:xfrm>
            <a:off x="474562" y="125006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Basic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F4D93FC-0A01-A846-AF57-6EFB63BF6A40}"/>
              </a:ext>
            </a:extLst>
          </p:cNvPr>
          <p:cNvSpPr txBox="1"/>
          <p:nvPr/>
        </p:nvSpPr>
        <p:spPr>
          <a:xfrm>
            <a:off x="189191" y="4837382"/>
            <a:ext cx="163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Weight adjust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75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6">
            <a:extLst>
              <a:ext uri="{FF2B5EF4-FFF2-40B4-BE49-F238E27FC236}">
                <a16:creationId xmlns:a16="http://schemas.microsoft.com/office/drawing/2014/main" id="{A83B0D97-24A6-4444-A579-5DC8F16C4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926401"/>
              </p:ext>
            </p:extLst>
          </p:nvPr>
        </p:nvGraphicFramePr>
        <p:xfrm>
          <a:off x="409902" y="2046770"/>
          <a:ext cx="11372195" cy="2764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6377">
                  <a:extLst>
                    <a:ext uri="{9D8B030D-6E8A-4147-A177-3AD203B41FA5}">
                      <a16:colId xmlns:a16="http://schemas.microsoft.com/office/drawing/2014/main" val="3473132113"/>
                    </a:ext>
                  </a:extLst>
                </a:gridCol>
                <a:gridCol w="3015592">
                  <a:extLst>
                    <a:ext uri="{9D8B030D-6E8A-4147-A177-3AD203B41FA5}">
                      <a16:colId xmlns:a16="http://schemas.microsoft.com/office/drawing/2014/main" val="2968217354"/>
                    </a:ext>
                  </a:extLst>
                </a:gridCol>
                <a:gridCol w="5000226">
                  <a:extLst>
                    <a:ext uri="{9D8B030D-6E8A-4147-A177-3AD203B41FA5}">
                      <a16:colId xmlns:a16="http://schemas.microsoft.com/office/drawing/2014/main" val="393630743"/>
                    </a:ext>
                  </a:extLst>
                </a:gridCol>
              </a:tblGrid>
              <a:tr h="1027099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FPR (Basic)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FPR (Weight adjust)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685653"/>
                  </a:ext>
                </a:extLst>
              </a:tr>
              <a:tr h="5463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TPR&gt;0.9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0.18%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0.33%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465764"/>
                  </a:ext>
                </a:extLst>
              </a:tr>
              <a:tr h="546329">
                <a:tc>
                  <a:txBody>
                    <a:bodyPr/>
                    <a:lstStyle/>
                    <a:p>
                      <a:pPr marL="0" marR="0" lvl="0" indent="0" algn="ctr" defTabSz="43890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TPR&gt;0.95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0.55%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0.44%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36942"/>
                  </a:ext>
                </a:extLst>
              </a:tr>
              <a:tr h="546329">
                <a:tc>
                  <a:txBody>
                    <a:bodyPr/>
                    <a:lstStyle/>
                    <a:p>
                      <a:pPr marL="0" marR="0" lvl="0" indent="0" algn="ctr" defTabSz="43890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TPR&gt;0.99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6.6%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2.8%</a:t>
                      </a:r>
                      <a:endParaRPr lang="zh-CN" alt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71003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258CE18-5658-8E46-AF41-C90CEB47FB1B}"/>
              </a:ext>
            </a:extLst>
          </p:cNvPr>
          <p:cNvSpPr txBox="1"/>
          <p:nvPr/>
        </p:nvSpPr>
        <p:spPr>
          <a:xfrm>
            <a:off x="94593" y="115614"/>
            <a:ext cx="401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FPR comparison under different TPR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00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HE BLACK BOX PROBLEM – Artificial Intelligence Mania">
            <a:extLst>
              <a:ext uri="{FF2B5EF4-FFF2-40B4-BE49-F238E27FC236}">
                <a16:creationId xmlns:a16="http://schemas.microsoft.com/office/drawing/2014/main" id="{69E09675-5B0E-9943-8F15-8CCAA969E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30"/>
          <a:stretch/>
        </p:blipFill>
        <p:spPr bwMode="auto">
          <a:xfrm>
            <a:off x="4436035" y="0"/>
            <a:ext cx="5365570" cy="249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211EE9-3FDD-1C41-93DD-27F204601FCB}"/>
              </a:ext>
            </a:extLst>
          </p:cNvPr>
          <p:cNvSpPr txBox="1"/>
          <p:nvPr/>
        </p:nvSpPr>
        <p:spPr>
          <a:xfrm>
            <a:off x="313765" y="37651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Explanation of models</a:t>
            </a:r>
            <a:endParaRPr kumimoji="1"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719D37-E629-5246-ACC7-ABDA18E02F0E}"/>
              </a:ext>
            </a:extLst>
          </p:cNvPr>
          <p:cNvGrpSpPr/>
          <p:nvPr/>
        </p:nvGrpSpPr>
        <p:grpSpPr>
          <a:xfrm>
            <a:off x="2478935" y="2839892"/>
            <a:ext cx="8447741" cy="3914869"/>
            <a:chOff x="1807883" y="2943131"/>
            <a:chExt cx="8447741" cy="39148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C1FCA7-0AA4-8741-9FB2-25BBA16D2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4" r="27316"/>
            <a:stretch/>
          </p:blipFill>
          <p:spPr bwMode="auto">
            <a:xfrm>
              <a:off x="1807883" y="2943131"/>
              <a:ext cx="6197600" cy="391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0E6A155-EC67-4146-984A-DB151AA01DE5}"/>
                </a:ext>
              </a:extLst>
            </p:cNvPr>
            <p:cNvGrpSpPr/>
            <p:nvPr/>
          </p:nvGrpSpPr>
          <p:grpSpPr>
            <a:xfrm>
              <a:off x="8005483" y="3224585"/>
              <a:ext cx="2250141" cy="3442446"/>
              <a:chOff x="1071563" y="4464844"/>
              <a:chExt cx="650081" cy="871537"/>
            </a:xfrm>
          </p:grpSpPr>
          <p:sp>
            <p:nvSpPr>
              <p:cNvPr id="11" name="圆角矩形 10">
                <a:extLst>
                  <a:ext uri="{FF2B5EF4-FFF2-40B4-BE49-F238E27FC236}">
                    <a16:creationId xmlns:a16="http://schemas.microsoft.com/office/drawing/2014/main" id="{84825D1C-6A46-FA43-8872-213FD401F913}"/>
                  </a:ext>
                </a:extLst>
              </p:cNvPr>
              <p:cNvSpPr/>
              <p:nvPr/>
            </p:nvSpPr>
            <p:spPr>
              <a:xfrm>
                <a:off x="1071563" y="4464844"/>
                <a:ext cx="650081" cy="8715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7200"/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22DD1294-C446-5D42-93E7-6D805ED704A1}"/>
                  </a:ext>
                </a:extLst>
              </p:cNvPr>
              <p:cNvGrpSpPr/>
              <p:nvPr/>
            </p:nvGrpSpPr>
            <p:grpSpPr>
              <a:xfrm>
                <a:off x="1145402" y="4790677"/>
                <a:ext cx="511948" cy="459975"/>
                <a:chOff x="1331139" y="5252054"/>
                <a:chExt cx="614995" cy="528779"/>
              </a:xfrm>
            </p:grpSpPr>
            <p:sp>
              <p:nvSpPr>
                <p:cNvPr id="13" name="圆角矩形 12">
                  <a:extLst>
                    <a:ext uri="{FF2B5EF4-FFF2-40B4-BE49-F238E27FC236}">
                      <a16:creationId xmlns:a16="http://schemas.microsoft.com/office/drawing/2014/main" id="{01947C69-37F9-B546-8C26-BF460235D05D}"/>
                    </a:ext>
                  </a:extLst>
                </p:cNvPr>
                <p:cNvSpPr/>
                <p:nvPr/>
              </p:nvSpPr>
              <p:spPr>
                <a:xfrm>
                  <a:off x="1331139" y="5252054"/>
                  <a:ext cx="614995" cy="218485"/>
                </a:xfrm>
                <a:prstGeom prst="roundRect">
                  <a:avLst/>
                </a:prstGeom>
                <a:solidFill>
                  <a:srgbClr val="F5B4B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dirty="0">
                      <a:solidFill>
                        <a:schemeClr val="tx1"/>
                      </a:solidFill>
                    </a:rPr>
                    <a:t>Defect</a:t>
                  </a:r>
                  <a:endParaRPr kumimoji="1"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圆角矩形 14">
                  <a:extLst>
                    <a:ext uri="{FF2B5EF4-FFF2-40B4-BE49-F238E27FC236}">
                      <a16:creationId xmlns:a16="http://schemas.microsoft.com/office/drawing/2014/main" id="{B0BD109E-9A7B-9E48-A165-01F3288BD28A}"/>
                    </a:ext>
                  </a:extLst>
                </p:cNvPr>
                <p:cNvSpPr/>
                <p:nvPr/>
              </p:nvSpPr>
              <p:spPr>
                <a:xfrm>
                  <a:off x="1331139" y="5562348"/>
                  <a:ext cx="614995" cy="218485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400" dirty="0">
                      <a:solidFill>
                        <a:schemeClr val="tx1"/>
                      </a:solidFill>
                    </a:rPr>
                    <a:t>Good</a:t>
                  </a:r>
                  <a:endParaRPr kumimoji="1"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9F5434F9-5DA9-A549-8F8B-0DBF1B72628E}"/>
                </a:ext>
              </a:extLst>
            </p:cNvPr>
            <p:cNvSpPr/>
            <p:nvPr/>
          </p:nvSpPr>
          <p:spPr>
            <a:xfrm>
              <a:off x="8139953" y="4304848"/>
              <a:ext cx="1990165" cy="222145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" name="图形 9" descr="复选标记">
              <a:extLst>
                <a:ext uri="{FF2B5EF4-FFF2-40B4-BE49-F238E27FC236}">
                  <a16:creationId xmlns:a16="http://schemas.microsoft.com/office/drawing/2014/main" id="{F521AF5D-3EF3-E04B-B5B5-B6CA884F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82047" y="4511579"/>
              <a:ext cx="351035" cy="351035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08C3A74-5F96-0745-8988-597681AFB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48" y="3193274"/>
            <a:ext cx="1251518" cy="1215066"/>
          </a:xfrm>
          <a:prstGeom prst="rect">
            <a:avLst/>
          </a:prstGeom>
        </p:spPr>
      </p:pic>
      <p:pic>
        <p:nvPicPr>
          <p:cNvPr id="19" name="图片 18" descr="屏幕上有字&#10;&#10;描述已自动生成">
            <a:extLst>
              <a:ext uri="{FF2B5EF4-FFF2-40B4-BE49-F238E27FC236}">
                <a16:creationId xmlns:a16="http://schemas.microsoft.com/office/drawing/2014/main" id="{CF0B0C5C-D8D6-454E-BBCD-2220993BC2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897" t="11713" r="23049" b="11844"/>
          <a:stretch/>
        </p:blipFill>
        <p:spPr>
          <a:xfrm>
            <a:off x="964330" y="4766000"/>
            <a:ext cx="1241354" cy="12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98601"/>
      </p:ext>
    </p:extLst>
  </p:cSld>
  <p:clrMapOvr>
    <a:masterClrMapping/>
  </p:clrMapOvr>
</p:sld>
</file>

<file path=ppt/theme/theme1.xml><?xml version="1.0" encoding="utf-8"?>
<a:theme xmlns:a="http://schemas.openxmlformats.org/drawingml/2006/main" name="地图集">
  <a:themeElements>
    <a:clrScheme name="地图集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地图集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图集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{2E90F818-CDB2-914A-80AB-692C34558FF3}tf10001120</Template>
  <TotalTime>1370</TotalTime>
  <Words>152</Words>
  <Application>Microsoft Macintosh PowerPoint</Application>
  <PresentationFormat>宽屏</PresentationFormat>
  <Paragraphs>71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Calibri Light</vt:lpstr>
      <vt:lpstr>Comic Sans MS</vt:lpstr>
      <vt:lpstr>Rockwell</vt:lpstr>
      <vt:lpstr>Wingdings</vt:lpstr>
      <vt:lpstr>地图集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Yingxi</dc:creator>
  <cp:lastModifiedBy>黄 汉立</cp:lastModifiedBy>
  <cp:revision>30</cp:revision>
  <dcterms:created xsi:type="dcterms:W3CDTF">2020-05-12T04:55:28Z</dcterms:created>
  <dcterms:modified xsi:type="dcterms:W3CDTF">2020-12-11T10:26:20Z</dcterms:modified>
</cp:coreProperties>
</file>